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9" r:id="rId4"/>
    <p:sldId id="272" r:id="rId5"/>
    <p:sldId id="298" r:id="rId6"/>
    <p:sldId id="275" r:id="rId7"/>
    <p:sldId id="301" r:id="rId8"/>
    <p:sldId id="276" r:id="rId9"/>
    <p:sldId id="338" r:id="rId10"/>
    <p:sldId id="339" r:id="rId11"/>
    <p:sldId id="277" r:id="rId12"/>
    <p:sldId id="278" r:id="rId13"/>
    <p:sldId id="300" r:id="rId14"/>
    <p:sldId id="279" r:id="rId15"/>
    <p:sldId id="302" r:id="rId16"/>
    <p:sldId id="280" r:id="rId17"/>
    <p:sldId id="281" r:id="rId18"/>
    <p:sldId id="304" r:id="rId19"/>
    <p:sldId id="282" r:id="rId20"/>
    <p:sldId id="305" r:id="rId21"/>
    <p:sldId id="283" r:id="rId22"/>
    <p:sldId id="284" r:id="rId23"/>
    <p:sldId id="316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2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3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2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0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5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1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95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11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57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0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01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76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25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4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9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5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7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98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4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5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60640" cy="172819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onstantia" pitchFamily="18" charset="0"/>
              </a:rPr>
              <a:t>Порядок аттестация педагогических работников организаций, осуществляющих образовательную деятельность, приказ </a:t>
            </a:r>
            <a:r>
              <a:rPr lang="ru-RU" sz="2400" dirty="0" err="1">
                <a:solidFill>
                  <a:schemeClr val="bg1"/>
                </a:solidFill>
                <a:latin typeface="Constantia" pitchFamily="18" charset="0"/>
              </a:rPr>
              <a:t>Минпросвещения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</a:rPr>
              <a:t> России от 24 марта 2023 г. №196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907704" y="-23818"/>
            <a:ext cx="5184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40499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30. Заявление о проведении аттестации в целях установления </a:t>
            </a:r>
            <a:r>
              <a:rPr lang="ru-RU" sz="2300" b="1" dirty="0">
                <a:latin typeface="Times New Roman"/>
                <a:ea typeface="Calibri"/>
                <a:cs typeface="Times New Roman"/>
              </a:rPr>
              <a:t>высшей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квалификационной категории подаются педагогическими работниками, </a:t>
            </a:r>
            <a:r>
              <a:rPr lang="ru-RU" sz="2300" b="1" dirty="0">
                <a:latin typeface="Times New Roman"/>
                <a:ea typeface="Calibri"/>
                <a:cs typeface="Times New Roman"/>
              </a:rPr>
              <a:t>имеющими (имевшими) </a:t>
            </a:r>
            <a:r>
              <a:rPr lang="ru-RU" sz="2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одной из должностей </a:t>
            </a:r>
            <a:r>
              <a:rPr lang="ru-RU" sz="2300" b="1" dirty="0">
                <a:latin typeface="Times New Roman"/>
                <a:ea typeface="Calibri"/>
                <a:cs typeface="Times New Roman"/>
              </a:rPr>
              <a:t>первую или высшую квалификационную категорию. </a:t>
            </a:r>
            <a:r>
              <a:rPr lang="ru-RU" sz="2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(!!!Интервал между категориями не установлен)</a:t>
            </a:r>
          </a:p>
          <a:p>
            <a:pPr indent="342900" algn="just"/>
            <a:r>
              <a:rPr lang="ru-RU" sz="2300" dirty="0">
                <a:latin typeface="Times New Roman"/>
                <a:ea typeface="Calibri"/>
                <a:cs typeface="Times New Roman"/>
              </a:rPr>
              <a:t>31. </a:t>
            </a:r>
            <a:r>
              <a:rPr lang="ru-RU" sz="2300" u="sng" dirty="0">
                <a:latin typeface="Times New Roman"/>
                <a:ea typeface="Calibri"/>
                <a:cs typeface="Times New Roman"/>
              </a:rPr>
              <a:t>Заявления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в аттестационную комиссию </a:t>
            </a:r>
            <a:r>
              <a:rPr lang="ru-RU" sz="2300" u="sng" dirty="0">
                <a:latin typeface="Times New Roman"/>
                <a:ea typeface="Calibri"/>
                <a:cs typeface="Times New Roman"/>
              </a:rPr>
              <a:t>рассматриваются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в срок не более </a:t>
            </a:r>
            <a:r>
              <a:rPr lang="ru-RU" sz="2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30 календарных дней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со дня их получения, в течение которого определяется конкретный срок проведения аттестации для каждого педагогического работника индивидуально, а также осуществляется письменное уведомление педагогических работников о сроке, формах и способах проведения аттестации.</a:t>
            </a:r>
            <a:endParaRPr lang="ru-RU" sz="2300" b="1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576B9B-FBE0-4B90-9166-E9B760046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083" y="183555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195736" y="-127122"/>
            <a:ext cx="5040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668347"/>
            <a:ext cx="77768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Педагогические работники имеют право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не позднее чем за 5 рабочих дней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до проведения заседания аттестационной комиссии направить в аттестационную комиссию дополнительные сведения, характеризующие их профессиональную деятельность.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Проведение аттестации педагогических работников в целях установления первой или высшей квалификационной категории по соответствующей должности осуществляется с учетом всестороннего анализа их профессиональной деятельности, проведенного специалистами.</a:t>
            </a:r>
          </a:p>
          <a:p>
            <a:pPr indent="342900" algn="just">
              <a:spcAft>
                <a:spcPts val="0"/>
              </a:spcAft>
            </a:pP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07040-D53C-4B78-8DAF-B5B566B0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85772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-127122"/>
            <a:ext cx="5184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5812" y="1565650"/>
            <a:ext cx="80066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Проведение аттестации педагогических работников, </a:t>
            </a:r>
            <a:r>
              <a:rPr lang="ru-RU" sz="2200" u="sng" dirty="0">
                <a:latin typeface="Times New Roman"/>
                <a:ea typeface="Calibri"/>
                <a:cs typeface="Times New Roman"/>
              </a:rPr>
              <a:t>имеющих государственные награды, почетные звания, ведомственные знаки отличия и иные награды,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полученные за достижения в педагогической деятельности, либо являющихся призерами конкурсов профессионального мастерства,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конкурсах. 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32. </a:t>
            </a:r>
            <a:r>
              <a:rPr lang="ru-RU" sz="2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Продолжительность аттестации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sz="2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более 60 календарных дней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0374FA-8409-4DC8-A046-83D6A048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19" y="177873"/>
            <a:ext cx="1371719" cy="13351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331E2E-549A-4D1D-BB39-8F6DA3C6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419" y="330273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943708" y="74091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0550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33. Заседание аттестационной комиссии считается правомочным, если на нем присутствуют не менее двух третей от общего числа ее членов.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34. Педагогический работник имеет право лично присутствовать при его аттестации на заседании аттестационной комиссии. При неявке педагогического работника на заседание аттестация проводится в его отсутствие. 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4BEE43-3CA9-4BC1-AD49-9A41265E4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91351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0376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35. </a:t>
            </a:r>
            <a:r>
              <a:rPr lang="ru-RU" sz="2400" b="1" dirty="0">
                <a:solidFill>
                  <a:srgbClr val="FF0000"/>
                </a:solidFill>
              </a:rPr>
              <a:t>Первая</a:t>
            </a:r>
            <a:r>
              <a:rPr lang="ru-RU" sz="2400" b="1" dirty="0">
                <a:solidFill>
                  <a:prstClr val="black"/>
                </a:solidFill>
              </a:rPr>
              <a:t> квалификационная категория устанавливается на основе: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43776"/>
            <a:ext cx="81872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стабильных положительных результатов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освоения обучающимися образовательных программ, в том числе в области искусств, физической культуры и спорта,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по итогам мониторингов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иных форм контроля,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проводимых организацией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стабильных положительных результатов освоения обучающимися образовательных программ по итогам мониторинга системы образования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проводимого в порядке, установленном Правительством Российской Федерации от 5 августа 2013 г. N 662; </a:t>
            </a:r>
            <a:endParaRPr lang="ru-RU" sz="20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выявления развития у обучающихся способностей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 научной (интеллектуальной), творческой, физкультурно-спортивной деятельности;</a:t>
            </a:r>
            <a:endParaRPr lang="ru-RU" sz="20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личного вклада в повышение качества образования, совершенствования методов обучения и воспитания, </a:t>
            </a:r>
            <a:r>
              <a:rPr lang="ru-RU" sz="2000" u="sng" dirty="0">
                <a:latin typeface="Times New Roman"/>
                <a:ea typeface="Calibri"/>
                <a:cs typeface="Times New Roman"/>
              </a:rPr>
              <a:t>транслирования в педагогических коллективах опыта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36673-651B-4EBF-9A25-2C777785B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9" y="259850"/>
            <a:ext cx="1274442" cy="12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0376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36. </a:t>
            </a:r>
            <a:r>
              <a:rPr lang="ru-RU" sz="2400" b="1" dirty="0">
                <a:solidFill>
                  <a:srgbClr val="FF0000"/>
                </a:solidFill>
              </a:rPr>
              <a:t>Высшая</a:t>
            </a:r>
            <a:r>
              <a:rPr lang="ru-RU" sz="2400" b="1" dirty="0">
                <a:solidFill>
                  <a:prstClr val="black"/>
                </a:solidFill>
              </a:rPr>
              <a:t> квалификационная категория устанавливается на основе: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6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достижения обучающимися положительной динамики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результатов освоения образовательных программ, в том числе в области искусств, физической культуры и спорта,  </a:t>
            </a:r>
            <a:r>
              <a:rPr lang="ru-RU" sz="2200" u="sng" dirty="0">
                <a:latin typeface="Times New Roman"/>
                <a:ea typeface="Calibri"/>
                <a:cs typeface="Times New Roman"/>
              </a:rPr>
              <a:t>по итогам мониторингов, проводимых организацией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;</a:t>
            </a:r>
            <a:endParaRPr lang="ru-RU" sz="2200" dirty="0">
              <a:ea typeface="Calibri"/>
              <a:cs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200" u="sng" dirty="0">
                <a:latin typeface="Times New Roman"/>
                <a:ea typeface="Calibri"/>
              </a:rPr>
              <a:t>достижения обучающимися положительных результатов освоения образовательных программ по итогам мониторинга системы образования</a:t>
            </a:r>
            <a:r>
              <a:rPr lang="ru-RU" sz="2200" dirty="0">
                <a:latin typeface="Times New Roman"/>
                <a:ea typeface="Calibri"/>
              </a:rPr>
              <a:t>, проводимого в порядке, установленном Правительством Российской Федерации от 5 августа 2013 г. N 662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выявления и развития способностей обучающихся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 научной (интеллектуальной), творческой, физкультурно-спортивной деятельности, </a:t>
            </a:r>
            <a:r>
              <a:rPr lang="ru-RU" sz="2200" u="sng" dirty="0">
                <a:latin typeface="Times New Roman"/>
                <a:ea typeface="Calibri"/>
                <a:cs typeface="Times New Roman"/>
              </a:rPr>
              <a:t>а также их участия в олимпиадах, конкурсах, фестивалях, соревнованиях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;</a:t>
            </a: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083E6E-DFD4-43C8-B812-5A46E9774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250690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0376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37. </a:t>
            </a:r>
            <a:r>
              <a:rPr lang="ru-RU" sz="2400" b="1" dirty="0">
                <a:solidFill>
                  <a:srgbClr val="FF0000"/>
                </a:solidFill>
              </a:rPr>
              <a:t>Высшая</a:t>
            </a:r>
            <a:r>
              <a:rPr lang="ru-RU" sz="2400" b="1" dirty="0">
                <a:solidFill>
                  <a:prstClr val="black"/>
                </a:solidFill>
              </a:rPr>
              <a:t> квалификационная категория устанавливается на основе: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218" y="1785005"/>
            <a:ext cx="83322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личного вклада в повышение качества образования, совершенствование методов обучения и воспитания, и продуктивного использования новых образовательных технологий,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транслирования в педагогических коллективах опыта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практических результатов своей профессиональной деятельности, в том числе экспериментальной и инновационной;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активного участия в работе методических объединений педагогических работников организаций,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в разработке программно-методического сопровождения образовательного процесса, профессиональных конкурсах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0509D-2213-47C9-8A82-3D01F3A81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69" y="265200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1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7D97B3-9C85-4CE9-A431-9951C4AF6EFE}"/>
              </a:ext>
            </a:extLst>
          </p:cNvPr>
          <p:cNvSpPr/>
          <p:nvPr/>
        </p:nvSpPr>
        <p:spPr>
          <a:xfrm>
            <a:off x="683568" y="191683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 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работы, соответствующих показателям, предусмотренным пунктами 35,36 настоящего Порядка, при условии, что их деятельность связана с соответствующими направлениями работы.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945458-3726-44A4-BC79-8E997F90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283" y="183555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087724" y="7926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2082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38.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По результатам аттестации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аттестационная комиссия принимает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одно из следующих решений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</a:t>
            </a:r>
            <a:endParaRPr lang="ru-RU" sz="12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установить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первую (высшую) квалификационную категорию (указывается должность педагогического работника, по которой устанавливается квалификационная категория);</a:t>
            </a:r>
            <a:endParaRPr lang="ru-RU" sz="12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отказать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в установлении первой (высшей) квалификационной категории (указывается должность, по которой педагогическому работнику отказывается в установлении квалификационной категории).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4835D-1D27-48A9-9301-0E4A6C0E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83555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3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979712" y="94869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4569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39. Решение аттестационной комиссии принимается в отсутствие аттестуемого педагогического работника открытым голосованием большинством голосов присутствующих на заседании членов АК. При равенстве голосов АК принимает решение об установлении педагогическому работнику первой (высшей) квалификационной категории.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Решение АК вступает в силу со дня его вынесения и является основанием для дифференциации оплаты труда педагогических работников.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716C2-709B-4003-9866-7502FA1CC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825" y="212129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0665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dirty="0"/>
              <a:t>Порядок проведения аттестации применяется к педагогическим работникам, замещающим должности, поименованные в подразделе 2 раздела 1 номенклатуры должностей педагогических работников организаций,  осуществляющих образовательную деятельность.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Аттестация педагогических работников проводится в целях: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dirty="0"/>
              <a:t>подтверждения соответствия педагогических работников занимаемым ими должностям;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dirty="0"/>
              <a:t>по желанию педагогических работников в целях установления квалификационной категории.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06756"/>
            <a:ext cx="5904656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ОБЩИЕ ПОЛОЖЕНИЯ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DA720D-1DD6-4B1C-AF46-E59E7EA99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1624"/>
            <a:ext cx="1368152" cy="133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339752" y="64071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6996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40. При принятии в отношении педагогического работника, имеющего первую квалификационную категорию, решения аттестационной комиссии об отказе в установлении высшей квалификационной категории, за ним сохраняется первая квалификационная категория.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41. Педагогические работники, которым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отказано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 установлении квалификационной категории,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обращаются по их желанию в аттестационную комиссию с заявлением о проведении аттестации на ту же квалификационную категорию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не ранее чем через год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 дня принятия аттестационной комиссией соответствующего решения.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AF66D-5C5A-41F3-970F-F9978AA4D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83555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827307" y="35511"/>
            <a:ext cx="5129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45723"/>
            <a:ext cx="8424936" cy="48474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42. На основании решений аттестационных комиссий о результатах аттестации педагогических работников органы исполнительной власти издают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распорядительные акты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об установлении педагогическим работникам первой или высшей квалификационной категории со дня вынесения решения аттестационной комиссией,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которые размещаются на официальных сайтах указанных органов в сети "Интернет".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основании указанных распорядительных актов работодатели вносят соответствующие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записи в трудовые книжки педагогических работников и (или) в сведения об их трудовой деятельности. </a:t>
            </a:r>
          </a:p>
          <a:p>
            <a:pPr indent="342900" algn="just">
              <a:spcAft>
                <a:spcPts val="0"/>
              </a:spcAft>
            </a:pPr>
            <a:endParaRPr lang="ru-RU" sz="2100" b="1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6AC722-0ECF-4929-B159-85039C8F4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77713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48843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Дублируем на сайте ТОИПКРО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47624"/>
            <a:ext cx="7288616" cy="479251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23528" y="5445224"/>
            <a:ext cx="93610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1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559911"/>
            <a:ext cx="777686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45. Аттестация в целях установления квалификационной категории «педагог-методист» или «педагог-наставник» проводится по желанию педагогических работников. К указанной аттестации допускаются педагогические работники, имеющие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высшую квалификационную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категорию. </a:t>
            </a:r>
            <a:endParaRPr lang="ru-RU" sz="22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46. Аттестация педагогических работников в целях установления квалификационной категории «педагог-методист» или «педагог-наставник» проводится АК, сформированными в порядке, предусмотренными пунктами 25 и 26 настоящего Порядка.</a:t>
            </a:r>
          </a:p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(!п.26. Порядка аттестации предусматривает наличие специалистов для осуществления всестороннего анализа</a:t>
            </a:r>
            <a:r>
              <a:rPr lang="ru-RU" sz="2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профессиональной деятельности педагогических работников</a:t>
            </a:r>
            <a:r>
              <a:rPr lang="ru-RU" sz="2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3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20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821521"/>
            <a:ext cx="777686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47. Аттестация педагогических работников в целях установления квалификационной категории «педагог-методист» или «педагог-наставник» проводится на основании заявлений в АК, подаваемых способами, указанными в пункте 27 настоящего Порядка. </a:t>
            </a:r>
            <a:endParaRPr lang="ru-RU" sz="2300" dirty="0">
              <a:highlight>
                <a:srgbClr val="FFFF00"/>
              </a:highlight>
              <a:latin typeface="Times New Roman"/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48. В заявлении педагогические работники сообщают сведения об уровне образования (квалификации), </a:t>
            </a:r>
            <a:r>
              <a:rPr lang="ru-RU" sz="23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результатах деятельности, связанной с методической работой или наставничеством,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об имеющейся высшей квалификационной категории, а также о квалификационной категории, по которой они желают пройти аттестацию. </a:t>
            </a:r>
            <a:endParaRPr lang="ru-RU" sz="23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174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1385" y="1412776"/>
            <a:ext cx="84690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К заявлению прилагается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ходатайство работодателя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 АК,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ОО. </a:t>
            </a: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Ходатайство формируется на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основе решения педагогического совета ОО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(иного коллегиального органа управления ОО), на котором рассматривалась деятельность педагогического работника, осуществляющего методическую работу или наставничество,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согласованного с выборным органом соответствующей первичной профсоюзной организации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а в отсутствие такового – с иным представительным органом (представителем) работников организации. </a:t>
            </a:r>
            <a:endParaRPr lang="ru-RU" sz="2200" dirty="0">
              <a:ea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4148D-EFB8-4ADF-ADA5-12F5C5FA98B3}"/>
              </a:ext>
            </a:extLst>
          </p:cNvPr>
          <p:cNvSpPr txBox="1"/>
          <p:nvPr/>
        </p:nvSpPr>
        <p:spPr>
          <a:xfrm>
            <a:off x="761010" y="5670919"/>
            <a:ext cx="172401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Решение педсовета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A0101-105D-4B12-BEA4-E0F626CEA106}"/>
              </a:ext>
            </a:extLst>
          </p:cNvPr>
          <p:cNvSpPr txBox="1"/>
          <p:nvPr/>
        </p:nvSpPr>
        <p:spPr>
          <a:xfrm>
            <a:off x="3532151" y="5635444"/>
            <a:ext cx="202622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Согласование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профсоюзом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D576C-CF46-4089-8FA1-B8B358189B68}"/>
              </a:ext>
            </a:extLst>
          </p:cNvPr>
          <p:cNvSpPr txBox="1"/>
          <p:nvPr/>
        </p:nvSpPr>
        <p:spPr>
          <a:xfrm>
            <a:off x="6605497" y="5628478"/>
            <a:ext cx="19082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Ходатайство работодателя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718C5E-FBE3-4D2C-8D30-A9732ACBF204}"/>
              </a:ext>
            </a:extLst>
          </p:cNvPr>
          <p:cNvSpPr/>
          <p:nvPr/>
        </p:nvSpPr>
        <p:spPr>
          <a:xfrm>
            <a:off x="2657870" y="588084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7E8E476-3A2E-4926-9862-35ECBEF6009E}"/>
              </a:ext>
            </a:extLst>
          </p:cNvPr>
          <p:cNvSpPr/>
          <p:nvPr/>
        </p:nvSpPr>
        <p:spPr>
          <a:xfrm>
            <a:off x="5942951" y="588084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2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475656" y="6842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52688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49. Сроки рассмотрения АК заявлений определяются в соответствии с абзацем первым пункта 31 настоящего Порядка  (не более 30 календарных дней).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Педагогические работники имеют право не позднее чем за 5 рабочих дней до проведения заседания АК направить в АК дополнительные сведения, характеризующие их методическую или наставническую деятельность.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Продолжительность аттестации для каждого педагогического работника определяется в соответствии с пунктом 32 настоящего Порядка (не более 60 календарных дней.).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07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331640" y="11663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50. Квалификационная категория «педагог-методист» устанавливается на основе следующих показателей деятельности, </a:t>
            </a:r>
            <a:r>
              <a:rPr lang="ru-RU" sz="2400" b="1" dirty="0">
                <a:solidFill>
                  <a:srgbClr val="FF0000"/>
                </a:solidFill>
              </a:rPr>
              <a:t>не входящей в должностные обязанности </a:t>
            </a:r>
            <a:r>
              <a:rPr lang="ru-RU" sz="2400" b="1" dirty="0">
                <a:solidFill>
                  <a:prstClr val="black"/>
                </a:solidFill>
              </a:rPr>
              <a:t>по занимаемой в организации должности: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86293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руководства методическим объединением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педагогических работников ОО и активного участия в методической работе ОО;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руководства разработкой программно-методического сопровождения образовательного процесса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в том числе методического сопровождения реализации инновационных образовательных программ и проектов в ОО;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методической поддержки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педагогических работников ОО </a:t>
            </a:r>
            <a:r>
              <a:rPr lang="ru-RU" sz="2200" u="sng" dirty="0">
                <a:latin typeface="Times New Roman"/>
                <a:ea typeface="Calibri"/>
                <a:cs typeface="Times New Roman"/>
              </a:rPr>
              <a:t>при подготовке к участию в профессиональных конкурсах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участия в методической поддержке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(сопровождении) педагогических работников ОО, </a:t>
            </a:r>
            <a:r>
              <a:rPr lang="ru-RU" sz="2200" u="sng" dirty="0">
                <a:latin typeface="Times New Roman"/>
                <a:ea typeface="Calibri"/>
                <a:cs typeface="Times New Roman"/>
              </a:rPr>
              <a:t>направленной на их профессиональное развитие,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преодоление профессиональных дефицитов;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передачи опыта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по применению в ОО авторских учебных и (или) учебно-методических разработок.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124448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331640" y="11663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51. Квалификационная категория «педагог-наставник» устанавливается на основе следующих показателей деятельности, </a:t>
            </a:r>
            <a:r>
              <a:rPr lang="ru-RU" sz="2400" b="1" dirty="0">
                <a:solidFill>
                  <a:srgbClr val="FF0000"/>
                </a:solidFill>
              </a:rPr>
              <a:t>не входящей в должностные обязанности </a:t>
            </a:r>
            <a:r>
              <a:rPr lang="ru-RU" sz="2400" b="1" dirty="0">
                <a:solidFill>
                  <a:prstClr val="black"/>
                </a:solidFill>
              </a:rPr>
              <a:t>по занимаемой в организации должности: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8629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руководства практической подготовкой студентов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обучающихся по образовательным программам среднего профессионального и (или) образовательным программам высшего образования;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наставничества в отношении педагогических работников образовательной организации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активного сопровождения их профессионального развития в ОО;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содействия в подготовке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педагогических работников, в том числе из числа молодых специалистов, </a:t>
            </a:r>
            <a:r>
              <a:rPr lang="ru-RU" sz="2200" u="sng" dirty="0">
                <a:latin typeface="Times New Roman"/>
                <a:ea typeface="Calibri"/>
                <a:cs typeface="Times New Roman"/>
              </a:rPr>
              <a:t>к участию в конкурсах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профессионального (педагогического) мастерства;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u="sng" dirty="0">
                <a:latin typeface="Times New Roman"/>
                <a:ea typeface="Calibri"/>
                <a:cs typeface="Times New Roman"/>
              </a:rPr>
              <a:t>распространения авторских подходов и методических разработок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 области наставнической деятельности в ОО.</a:t>
            </a:r>
          </a:p>
        </p:txBody>
      </p:sp>
    </p:spTree>
    <p:extLst>
      <p:ext uri="{BB962C8B-B14F-4D97-AF65-F5344CB8AC3E}">
        <p14:creationId xmlns:p14="http://schemas.microsoft.com/office/powerpoint/2010/main" val="3924171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56792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52. Оценка деятельности педагогических работников в целях установления квалификационных категорий «педагог-методист» и «педагог-наставник» осуществляется АК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основе ходатайства работодателя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предусмотренного пунктом 48 настоящего Порядка, а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также показателей, предусмотренных пунктами 50, 51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настоящего Порядка, характеризующих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дополнительную деятельность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педагогических работников, направленную на совершенствование методической работы или наставничества непосредственно в ОО,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 входящую в должностные обязанности по занимаемой в организации должности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9CDA9D-82D4-49A9-85BF-70CBD942763B}"/>
              </a:ext>
            </a:extLst>
          </p:cNvPr>
          <p:cNvSpPr/>
          <p:nvPr/>
        </p:nvSpPr>
        <p:spPr>
          <a:xfrm>
            <a:off x="1763688" y="188640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325075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628334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целенаправленного, непрерывного повышения уровня квалификации педагогических работников, их методологической культуры, личностного и карьерного роста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необходимости дополнительного профессионального образования педагогических работников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качества педагогической деятельности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перспектив использования возможностей педагогических работников, в том числе в целях организации (осуществления) методической помощи (поддержки) и наставнической деятельности в ОО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требований ФГОС к кадровым условиям реализации образовательных программ при формировании кадрового состава организаций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дифференциации оплаты труда педагогических работников с учетом установленных квалификационных категорий, объема их педагогической работы либо дополнительной работы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619672" y="306234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Основные задачи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3E612-4667-4920-AC92-23D62D119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949" y="242713"/>
            <a:ext cx="1328507" cy="12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0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56792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53. По результатам аттестации АК принимает одно из следующих решений: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установить квалификационную категорию «педагог-методист»/ «педагог-наставник» (указывается должность педагогического работника, по которой устанавливается квалификационная категория);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отказать в установлении квалификационной категории «педагог-методист»/ «педагог-наставник»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ED45E-7297-4356-B667-1247DCD9AEE8}"/>
              </a:ext>
            </a:extLst>
          </p:cNvPr>
          <p:cNvSpPr txBox="1"/>
          <p:nvPr/>
        </p:nvSpPr>
        <p:spPr>
          <a:xfrm>
            <a:off x="1043608" y="526891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Например: установить квалификационную категорию «педагог-методист» по должности «учитель».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1FA6D1-027C-4787-A36C-BBB04B7B4F5D}"/>
              </a:ext>
            </a:extLst>
          </p:cNvPr>
          <p:cNvSpPr/>
          <p:nvPr/>
        </p:nvSpPr>
        <p:spPr>
          <a:xfrm>
            <a:off x="1835696" y="192119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839210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41149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54. Решение АК принимается в порядке и на условиях, предусмотренных пунктом 39 настоящего Порядка.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55. Решение АК вступает в силу со дня вынесения и является основанием для дифференциации оплаты труда педагогических работников за начисление квалификационных категорий «педагог-методист», «педагог-наставник»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 условии выполнения дополнительных обязанностей, связанных с методической или наставнической деятельностью.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56. На основании решений АК органы власти издают распорядительные акты об установлении квалификационных категорий «педагог-методист», «педагог-наставник», которые размещаются на официальных сайтах в сети интернет.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На основании указанных распорядительных актов работодатели вносят соответствующие записи в трудовые книжки педагогических работников  и (или) в сведения об их трудовой деятельности.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3BD5A5-66FA-45DB-8B9F-7FB3BEE65775}"/>
              </a:ext>
            </a:extLst>
          </p:cNvPr>
          <p:cNvSpPr/>
          <p:nvPr/>
        </p:nvSpPr>
        <p:spPr>
          <a:xfrm>
            <a:off x="1818918" y="14082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375760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F64D1-9E71-44D8-8458-79443E00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577" y="1377518"/>
            <a:ext cx="6956142" cy="4571762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77F4A86-53AA-4AFA-ACE2-225B803B7848}"/>
              </a:ext>
            </a:extLst>
          </p:cNvPr>
          <p:cNvSpPr/>
          <p:nvPr/>
        </p:nvSpPr>
        <p:spPr>
          <a:xfrm>
            <a:off x="467544" y="4869160"/>
            <a:ext cx="720080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0C506-818F-43FE-999F-13EF8D2FA7A1}"/>
              </a:ext>
            </a:extLst>
          </p:cNvPr>
          <p:cNvSpPr txBox="1"/>
          <p:nvPr/>
        </p:nvSpPr>
        <p:spPr>
          <a:xfrm>
            <a:off x="2915816" y="476672"/>
            <a:ext cx="39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Дублируем на сайте ТОИПКРО</a:t>
            </a:r>
          </a:p>
        </p:txBody>
      </p:sp>
    </p:spTree>
    <p:extLst>
      <p:ext uri="{BB962C8B-B14F-4D97-AF65-F5344CB8AC3E}">
        <p14:creationId xmlns:p14="http://schemas.microsoft.com/office/powerpoint/2010/main" val="2929024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799692" y="1099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13118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43/58. Результаты аттестации в целях установления квалификационной категории (первой или высшей, «педагог-методист» или «педагог-наставник») педагогический работник вправе обжаловать в соответствии с законодательством Российской Федерации.</a:t>
            </a:r>
            <a:endParaRPr lang="ru-RU" sz="23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44/</a:t>
            </a:r>
            <a:r>
              <a:rPr lang="en-US" sz="2300" dirty="0">
                <a:latin typeface="Times New Roman"/>
                <a:ea typeface="Calibri"/>
                <a:cs typeface="Times New Roman"/>
              </a:rPr>
              <a:t>59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. Квалификационные категории (первая или высшая, «педагог-методист» или «педагог-наставник»), установленные педагогическим работникам, сохраняются при переходе в другую организацию, в том числе расположенную в другом субъекте Российской Федерации.</a:t>
            </a:r>
            <a:endParaRPr lang="ru-RU" sz="2300" dirty="0"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60593B-4970-4CF6-BD24-E8B0429D7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09940"/>
            <a:ext cx="13717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060848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Коллегиальность</a:t>
            </a:r>
          </a:p>
          <a:p>
            <a:pPr marL="457200" indent="-457200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Гласность</a:t>
            </a:r>
          </a:p>
          <a:p>
            <a:pPr marL="457200" indent="-457200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  <a:p>
            <a:pPr marL="457200" indent="-457200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 отношение к педагогическим работникам</a:t>
            </a:r>
          </a:p>
          <a:p>
            <a:pPr marL="457200" indent="-457200" algn="just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дискриминации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051720" y="306234"/>
            <a:ext cx="496855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Основные принципы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BB36C8-3B71-4391-BBBA-E48CF552C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43" y="144186"/>
            <a:ext cx="1458221" cy="14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835696" y="-91616"/>
            <a:ext cx="51125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86632"/>
            <a:ext cx="828092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Аттестация педагогических работников в целях установления квалификационной категории проводится по их желанию.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!!! Срок, на который устанавливается квалификационная категория, не установлен.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25. Аттестация педагогических работников организаций, находящихся в ведении субъекта РФ, муниципальных и частных организаций  осуществляется аттестационными комиссиями, формируемыми уполномоченными органами государственной власти субъектов РФ.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Томская область – 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Департамент образования Томской области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A0C91E-3282-43B8-A698-5B475C53AB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t="2379" r="90161" b="71429"/>
          <a:stretch/>
        </p:blipFill>
        <p:spPr>
          <a:xfrm>
            <a:off x="7092280" y="4941168"/>
            <a:ext cx="1128704" cy="14312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348928-1CB6-49B3-A50F-0EDAC039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986" y="167031"/>
            <a:ext cx="1336478" cy="13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195735" y="-127122"/>
            <a:ext cx="46805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26698"/>
            <a:ext cx="7920879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В состав аттестационных комиссий входит не менее 7 человек, включая представителя соответствующего профессионального союза и специалистов для осуществления всестороннего анализа профессиональной деятельности педагогических работников.</a:t>
            </a:r>
          </a:p>
          <a:p>
            <a:pPr indent="342900"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1 сентября 2023 г. все специалисты, осуществляющие всесторонний анализ профессиональной деятельности аттестуемых педагогических работников, являются членами аттестационной комиссии и участвуют в голосовании.</a:t>
            </a:r>
            <a:endParaRPr lang="ru-RU" sz="2400" u="sng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34FDD-598E-469C-89A7-9613276DC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83555"/>
            <a:ext cx="1368152" cy="13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4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A6481456-68CB-4C78-936A-C90833FB7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7488" b="7500"/>
          <a:stretch/>
        </p:blipFill>
        <p:spPr>
          <a:xfrm>
            <a:off x="526728" y="3823803"/>
            <a:ext cx="8229600" cy="255454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193256" y="-44945"/>
            <a:ext cx="4896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A1136A-5B67-4F49-B840-94C40938F246}"/>
              </a:ext>
            </a:extLst>
          </p:cNvPr>
          <p:cNvSpPr/>
          <p:nvPr/>
        </p:nvSpPr>
        <p:spPr>
          <a:xfrm>
            <a:off x="541515" y="1505140"/>
            <a:ext cx="8352928" cy="224676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27. Аттестация педагогических работников проводится на основании их заявлений, подаваемых непосредственно в аттестационную комиссию, либо направленных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«Интернет», либо посредством ЕПГУ. </a:t>
            </a:r>
            <a:endParaRPr lang="ru-RU" sz="2000" dirty="0">
              <a:highlight>
                <a:srgbClr val="FFFF00"/>
              </a:highlight>
              <a:ea typeface="Calibri"/>
              <a:cs typeface="Times New Roman"/>
            </a:endParaRPr>
          </a:p>
        </p:txBody>
      </p:sp>
      <p:pic>
        <p:nvPicPr>
          <p:cNvPr id="9" name="Объект 7">
            <a:extLst>
              <a:ext uri="{FF2B5EF4-FFF2-40B4-BE49-F238E27FC236}">
                <a16:creationId xmlns:a16="http://schemas.microsoft.com/office/drawing/2014/main" id="{E3AA1A36-22F4-4B94-A170-44FE16451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488" b="7500"/>
          <a:stretch/>
        </p:blipFill>
        <p:spPr>
          <a:xfrm>
            <a:off x="527698" y="3882732"/>
            <a:ext cx="8229600" cy="25545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59DCC-67E3-4A85-9BEE-DC53883E2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32" y="121154"/>
            <a:ext cx="136562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835696" y="-127122"/>
            <a:ext cx="51125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7558" y="170080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28. В заявлении педагогические работники сообщают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сведения об уровне образования (квалификации)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результаты профессиональной деятельности в организациях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об имеющихся квалификационных категориях, а также указывают должность, по которой они желают пройти аттестацию.</a:t>
            </a:r>
            <a:endParaRPr lang="ru-RU" sz="24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29. Заявления о проведении аттестации подаются педагогическими работниками независимо от продолжительности их работы в образовательной организации, в том числе в период нахождения в отпуске по уходу за ребенком.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58844E-BF23-415A-BD4D-8673E00B3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230510"/>
            <a:ext cx="136562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911822-A5C3-462A-A09F-A1ABC0094327}"/>
              </a:ext>
            </a:extLst>
          </p:cNvPr>
          <p:cNvSpPr/>
          <p:nvPr/>
        </p:nvSpPr>
        <p:spPr>
          <a:xfrm>
            <a:off x="611560" y="836712"/>
            <a:ext cx="784887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ts val="1200"/>
              </a:lnSpc>
              <a:spcBef>
                <a:spcPts val="1500"/>
              </a:spcBef>
              <a:spcAft>
                <a:spcPts val="1030"/>
              </a:spcAf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заявление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360"/>
              </a:lnSpc>
              <a:spcBef>
                <a:spcPts val="1500"/>
              </a:spcBef>
              <a:spcAft>
                <a:spcPts val="0"/>
              </a:spcAft>
              <a:tabLst>
                <a:tab pos="4935855" algn="l"/>
              </a:tabLs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Прошу аттестовать меня в 20__ году на _____ квалификационную категорию по должности ____________.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360"/>
              </a:lnSpc>
              <a:spcBef>
                <a:spcPts val="1500"/>
              </a:spcBef>
              <a:spcAft>
                <a:spcPts val="0"/>
              </a:spcAft>
              <a:tabLst>
                <a:tab pos="4935855" algn="l"/>
              </a:tabLs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В настоящее время имею ________ квалификационную категорию, по должности _________________________ ___________________ (указать реквизиты распорядительного акта об установлении квалификационной категории - дата, № и орган, издавший документ)/либо: квалификационной категории не имею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360"/>
              </a:lnSpc>
              <a:spcBef>
                <a:spcPts val="1500"/>
              </a:spcBef>
              <a:spcAft>
                <a:spcPts val="0"/>
              </a:spcAft>
              <a:tabLst>
                <a:tab pos="4935855" algn="l"/>
              </a:tabLs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Прошу провести аттестацию в____________________ (очной, дистанционной) форме.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Уровень образования: 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 какое образовательное учреждение окончил(а), год окончания ___________________________________________________________________________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полученная квалификация _______________________________________________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360"/>
              </a:lnSpc>
              <a:spcBef>
                <a:spcPts val="1500"/>
              </a:spcBef>
              <a:spcAft>
                <a:spcPts val="0"/>
              </a:spcAft>
              <a:tabLst>
                <a:tab pos="4935855" algn="l"/>
              </a:tabLs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Аттестацию на заседании аттестационной комиссии прошу провести в моем присутствии/ либо: без моего присутствия.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90"/>
              </a:spcBef>
              <a:spcAft>
                <a:spcPts val="0"/>
              </a:spcAft>
            </a:pPr>
            <a:r>
              <a:rPr lang="ru-RU" sz="1600" i="1" dirty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Приложение: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PT Astra Serif" panose="020A0603040505020204" pitchFamily="18" charset="-52"/>
              <a:buChar char="–"/>
              <a:tabLst>
                <a:tab pos="457200" algn="l"/>
              </a:tabLst>
            </a:pPr>
            <a:r>
              <a:rPr lang="ru-RU" sz="1600" dirty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OpenSymbol"/>
              </a:rPr>
              <a:t>результаты профессиональной деятельности согласно п. 35 или 36 Порядка</a:t>
            </a:r>
            <a:r>
              <a:rPr lang="ru-RU" sz="1600" i="1" dirty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OpenSymbol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spcAft>
                <a:spcPts val="0"/>
              </a:spcAft>
              <a:tabLst>
                <a:tab pos="2694305" algn="l"/>
              </a:tabLst>
            </a:pP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94305" algn="l"/>
              </a:tabLst>
            </a:pP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Calibri" panose="020F0502020204030204" pitchFamily="34" charset="0"/>
              </a:rPr>
              <a:t>«___» ___________ 20__ г.					_________________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92295">
              <a:spcAft>
                <a:spcPts val="0"/>
              </a:spcAft>
            </a:pPr>
            <a:r>
              <a:rPr lang="ru-RU" sz="1200" dirty="0">
                <a:latin typeface="PT Astra Serif" panose="020A0603040505020204" pitchFamily="18" charset="-52"/>
                <a:ea typeface="Calibri" panose="020F0502020204030204" pitchFamily="34" charset="0"/>
                <a:cs typeface="Calibri" panose="020F0502020204030204" pitchFamily="34" charset="0"/>
              </a:rPr>
              <a:t>			подпись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30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2609</Words>
  <Application>Microsoft Office PowerPoint</Application>
  <PresentationFormat>Экран (4:3)</PresentationFormat>
  <Paragraphs>195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Constantia</vt:lpstr>
      <vt:lpstr>OpenSymbol</vt:lpstr>
      <vt:lpstr>PT Astra Serif</vt:lpstr>
      <vt:lpstr>Times New Roman</vt:lpstr>
      <vt:lpstr>Тема Office</vt:lpstr>
      <vt:lpstr>1_Тема Office</vt:lpstr>
      <vt:lpstr>Порядок аттестация педагогических работников организаций, осуществляющих образовательную деятельность, приказ Минпросвещения России от 24 марта 2023 г. №196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Ольга Сергеевна Минич</cp:lastModifiedBy>
  <cp:revision>202</cp:revision>
  <dcterms:created xsi:type="dcterms:W3CDTF">2015-08-07T17:34:38Z</dcterms:created>
  <dcterms:modified xsi:type="dcterms:W3CDTF">2024-08-30T09:08:41Z</dcterms:modified>
</cp:coreProperties>
</file>